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60" r:id="rId2"/>
    <p:sldId id="298" r:id="rId3"/>
    <p:sldId id="328" r:id="rId4"/>
    <p:sldId id="450" r:id="rId5"/>
    <p:sldId id="446" r:id="rId6"/>
    <p:sldId id="434" r:id="rId7"/>
    <p:sldId id="447" r:id="rId8"/>
    <p:sldId id="448" r:id="rId9"/>
    <p:sldId id="449" r:id="rId10"/>
    <p:sldId id="451" r:id="rId11"/>
    <p:sldId id="460" r:id="rId12"/>
    <p:sldId id="454" r:id="rId13"/>
    <p:sldId id="452" r:id="rId14"/>
    <p:sldId id="453" r:id="rId15"/>
    <p:sldId id="455" r:id="rId16"/>
    <p:sldId id="457" r:id="rId17"/>
    <p:sldId id="459" r:id="rId18"/>
    <p:sldId id="458" r:id="rId19"/>
    <p:sldId id="305" r:id="rId20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22"/>
    </p:embeddedFont>
    <p:embeddedFont>
      <p:font typeface="KoPubWorld돋움체 Light" panose="00000300000000000000" pitchFamily="2" charset="-127"/>
      <p:regular r:id="rId23"/>
    </p:embeddedFont>
    <p:embeddedFont>
      <p:font typeface="KoPubWorld돋움체 Medium" panose="00000600000000000000" pitchFamily="2" charset="-127"/>
      <p:regular r:id="rId24"/>
    </p:embeddedFont>
    <p:embeddedFont>
      <p:font typeface="KoPub돋움체 Bold" panose="00000800000000000000" pitchFamily="2" charset="-127"/>
      <p:bold r:id="rId25"/>
    </p:embeddedFont>
    <p:embeddedFont>
      <p:font typeface="KoPub돋움체 Light" panose="00000300000000000000" pitchFamily="2" charset="-127"/>
      <p:regular r:id="rId26"/>
    </p:embeddedFont>
    <p:embeddedFont>
      <p:font typeface="KoPub돋움체 Medium" panose="000006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클라우드 시스템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80562-4D87-241B-8EDD-DA40D8E0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구조의 변천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34E54C-1BBF-C664-3BCC-93B824C8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C3B69783-551E-F20C-C281-B5549CE97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238" y="965200"/>
            <a:ext cx="10448674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4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클라우드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361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E8D35-C48E-F902-38FF-76C063D4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9DAEF-93DD-20CE-AEAA-140BDBBE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“공공 시설을 쓰는 것 같은 컴퓨팅 환경” </a:t>
            </a:r>
            <a:r>
              <a:rPr lang="en-US" altLang="ko-KR" dirty="0"/>
              <a:t>: </a:t>
            </a:r>
            <a:r>
              <a:rPr lang="ko-KR" altLang="en-US" dirty="0"/>
              <a:t>필요할 때</a:t>
            </a:r>
            <a:r>
              <a:rPr lang="en-US" altLang="ko-KR" dirty="0"/>
              <a:t>, </a:t>
            </a:r>
            <a:r>
              <a:rPr lang="ko-KR" altLang="en-US" dirty="0"/>
              <a:t>필요한 만큼만 사용</a:t>
            </a:r>
          </a:p>
          <a:p>
            <a:pPr lvl="1"/>
            <a:r>
              <a:rPr lang="ko-KR" altLang="en-US" dirty="0"/>
              <a:t>정보자원을 직접 구매하지 않고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전기나 수도처럼 서비스 형태로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클라우드 센터로부터 유무선 네트워크를 통해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필요한 만큼만 공급받아 사용하고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사용료 기준으로 임차하는 방식</a:t>
            </a:r>
            <a:endParaRPr lang="en-US" altLang="ko-KR" dirty="0"/>
          </a:p>
          <a:p>
            <a:r>
              <a:rPr lang="ko-KR" altLang="en-US" dirty="0"/>
              <a:t>분산 컴퓨팅 환경을 기반하여</a:t>
            </a:r>
            <a:r>
              <a:rPr lang="en-US" altLang="ko-KR" dirty="0"/>
              <a:t>, </a:t>
            </a:r>
            <a:r>
              <a:rPr lang="ko-KR" altLang="en-US" dirty="0"/>
              <a:t>각 노드에 속한 컴퓨팅 자원 </a:t>
            </a:r>
            <a:r>
              <a:rPr lang="en-US" altLang="ko-KR" dirty="0"/>
              <a:t>(CPU, </a:t>
            </a:r>
            <a:r>
              <a:rPr lang="ko-KR" altLang="en-US" dirty="0"/>
              <a:t>스토리지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) </a:t>
            </a:r>
            <a:r>
              <a:rPr lang="ko-KR" altLang="en-US" dirty="0"/>
              <a:t>등을 가상화해 관리함</a:t>
            </a:r>
          </a:p>
          <a:p>
            <a:r>
              <a:rPr lang="ko-KR" altLang="en-US" dirty="0"/>
              <a:t>가상 자원을 사용자가 필요로 하는 만큼 할당해 줌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9534DF-2FE9-7883-AB74-7CCB52C6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25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81E31-62F9-19DE-B60A-BC86BB18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정의</a:t>
            </a:r>
            <a:r>
              <a:rPr lang="en-US" altLang="ko-KR" dirty="0"/>
              <a:t>: </a:t>
            </a:r>
            <a:r>
              <a:rPr lang="ko-KR" altLang="en-US" dirty="0"/>
              <a:t>우리나라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F26FB-D1AA-26E6-4B4C-963064AC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“</a:t>
            </a:r>
            <a:r>
              <a:rPr lang="ko-KR" altLang="en-US" dirty="0" err="1"/>
              <a:t>클라우드컴퓨팅</a:t>
            </a:r>
            <a:r>
              <a:rPr lang="ko-KR" altLang="en-US" dirty="0"/>
              <a:t>”</a:t>
            </a:r>
            <a:r>
              <a:rPr lang="en-US" altLang="ko-KR" dirty="0"/>
              <a:t>(Cloud Computing)</a:t>
            </a:r>
            <a:r>
              <a:rPr lang="ko-KR" altLang="en-US" dirty="0"/>
              <a:t>이란 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집적</a:t>
            </a:r>
            <a:r>
              <a:rPr lang="en-US" altLang="ko-KR" dirty="0">
                <a:solidFill>
                  <a:srgbClr val="FF0000"/>
                </a:solidFill>
              </a:rPr>
              <a:t>·</a:t>
            </a:r>
            <a:r>
              <a:rPr lang="ko-KR" altLang="en-US" dirty="0">
                <a:solidFill>
                  <a:srgbClr val="FF0000"/>
                </a:solidFill>
              </a:rPr>
              <a:t>공유</a:t>
            </a:r>
            <a:r>
              <a:rPr lang="ko-KR" altLang="en-US" dirty="0"/>
              <a:t>된 정보통신기기</a:t>
            </a:r>
            <a:r>
              <a:rPr lang="en-US" altLang="ko-KR" dirty="0"/>
              <a:t>, </a:t>
            </a:r>
            <a:r>
              <a:rPr lang="ko-KR" altLang="en-US" dirty="0"/>
              <a:t>정보통신설비</a:t>
            </a:r>
            <a:r>
              <a:rPr lang="en-US" altLang="ko-KR" dirty="0"/>
              <a:t>, </a:t>
            </a:r>
            <a:r>
              <a:rPr lang="ko-KR" altLang="en-US" dirty="0"/>
              <a:t>소프트웨어 등 정보통신자원을 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이용자의 요구나 수요 변화</a:t>
            </a:r>
            <a:r>
              <a:rPr lang="ko-KR" altLang="en-US" dirty="0"/>
              <a:t>에 따라 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정보통신망</a:t>
            </a:r>
            <a:r>
              <a:rPr lang="ko-KR" altLang="en-US" dirty="0"/>
              <a:t>을 통하여 </a:t>
            </a:r>
            <a:r>
              <a:rPr lang="ko-KR" altLang="en-US" dirty="0">
                <a:solidFill>
                  <a:srgbClr val="FF0000"/>
                </a:solidFill>
              </a:rPr>
              <a:t>신축적으로 이용</a:t>
            </a:r>
            <a:r>
              <a:rPr lang="ko-KR" altLang="en-US" dirty="0"/>
              <a:t>할 수 있도록 하는 정보처리체계를 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“</a:t>
            </a:r>
            <a:r>
              <a:rPr lang="ko-KR" altLang="en-US" dirty="0" err="1"/>
              <a:t>클라우드컴퓨팅기술”이란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클라우드컴퓨팅의</a:t>
            </a:r>
            <a:r>
              <a:rPr lang="ko-KR" altLang="en-US" dirty="0"/>
              <a:t> 구축 및 이용에 관한 정보통신기술로서 가상화 기술</a:t>
            </a:r>
            <a:r>
              <a:rPr lang="en-US" altLang="ko-KR" dirty="0"/>
              <a:t>, </a:t>
            </a:r>
            <a:r>
              <a:rPr lang="ko-KR" altLang="en-US" dirty="0"/>
              <a:t>분산처리 기술 등 대통령령으로 정하는 것을 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“</a:t>
            </a:r>
            <a:r>
              <a:rPr lang="ko-KR" altLang="en-US" dirty="0" err="1"/>
              <a:t>클라우드컴퓨팅서비스”란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클라우드컴퓨팅을</a:t>
            </a:r>
            <a:r>
              <a:rPr lang="ko-KR" altLang="en-US" dirty="0"/>
              <a:t> 활용하여 상용</a:t>
            </a:r>
            <a:r>
              <a:rPr lang="en-US" altLang="ko-KR" dirty="0"/>
              <a:t>(</a:t>
            </a:r>
            <a:r>
              <a:rPr lang="ko-KR" altLang="en-US" dirty="0"/>
              <a:t>商用</a:t>
            </a:r>
            <a:r>
              <a:rPr lang="en-US" altLang="ko-KR" dirty="0"/>
              <a:t>)</a:t>
            </a:r>
            <a:r>
              <a:rPr lang="ko-KR" altLang="en-US" dirty="0"/>
              <a:t>으로 타인에게 정보통신자원을 제공하는 서비스로서 대통령령으로 정하는 것을 말한다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｢</a:t>
            </a:r>
            <a:r>
              <a:rPr lang="ko-KR" altLang="en-US" dirty="0" err="1"/>
              <a:t>클라우드컴퓨팅법</a:t>
            </a:r>
            <a:r>
              <a:rPr lang="en-US" altLang="ko-KR" dirty="0"/>
              <a:t>｣ 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조</a:t>
            </a:r>
            <a:r>
              <a:rPr lang="en-US" altLang="ko-KR" dirty="0"/>
              <a:t>, “</a:t>
            </a:r>
            <a:r>
              <a:rPr lang="ko-KR" altLang="en-US" dirty="0"/>
              <a:t>행정</a:t>
            </a:r>
            <a:r>
              <a:rPr lang="en-US" altLang="ko-KR" dirty="0"/>
              <a:t>·</a:t>
            </a:r>
            <a:r>
              <a:rPr lang="ko-KR" altLang="en-US" dirty="0"/>
              <a:t>공공기관 </a:t>
            </a:r>
            <a:r>
              <a:rPr lang="ko-KR" altLang="en-US" dirty="0" err="1"/>
              <a:t>클라우드컴퓨팅서비스</a:t>
            </a:r>
            <a:r>
              <a:rPr lang="ko-KR" altLang="en-US" dirty="0"/>
              <a:t> 이용안내서</a:t>
            </a:r>
            <a:r>
              <a:rPr lang="en-US" altLang="ko-KR" dirty="0"/>
              <a:t>” 2023.09. </a:t>
            </a:r>
            <a:r>
              <a:rPr lang="ko-KR" altLang="en-US" dirty="0"/>
              <a:t>행정안전부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9C5041-F2FD-38BE-5642-B04ECD41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2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B682E-15F8-6B6C-6CE6-983046726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정의</a:t>
            </a:r>
            <a:r>
              <a:rPr lang="en-US" altLang="ko-KR" dirty="0"/>
              <a:t>: </a:t>
            </a:r>
            <a:r>
              <a:rPr lang="ko-KR" altLang="en-US" dirty="0"/>
              <a:t>미국 국립표준기술연구소</a:t>
            </a:r>
            <a:r>
              <a:rPr lang="en-US" altLang="ko-KR" dirty="0"/>
              <a:t> (NIST)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85A07E-63E4-37F5-F3D9-033A87BC9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965200"/>
            <a:ext cx="11795006" cy="5546725"/>
          </a:xfrm>
        </p:spPr>
        <p:txBody>
          <a:bodyPr>
            <a:normAutofit/>
          </a:bodyPr>
          <a:lstStyle/>
          <a:p>
            <a:r>
              <a:rPr lang="ko-KR" altLang="en-US" dirty="0"/>
              <a:t>클라우드 컴퓨팅은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관리 노력</a:t>
            </a:r>
            <a:r>
              <a:rPr lang="ko-KR" altLang="en-US" dirty="0"/>
              <a:t>이나 서비스 제공업체 </a:t>
            </a:r>
            <a:r>
              <a:rPr lang="ko-KR" altLang="en-US" dirty="0">
                <a:solidFill>
                  <a:srgbClr val="FF0000"/>
                </a:solidFill>
              </a:rPr>
              <a:t>개입을 최소화</a:t>
            </a:r>
            <a:r>
              <a:rPr lang="ko-KR" altLang="en-US" dirty="0"/>
              <a:t>하면서도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신속하게 </a:t>
            </a:r>
            <a:r>
              <a:rPr lang="ko-KR" altLang="en-US" dirty="0" err="1">
                <a:solidFill>
                  <a:srgbClr val="FF0000"/>
                </a:solidFill>
              </a:rPr>
              <a:t>프로비저닝</a:t>
            </a:r>
            <a:r>
              <a:rPr lang="ko-KR" altLang="en-US" dirty="0">
                <a:solidFill>
                  <a:srgbClr val="FF0000"/>
                </a:solidFill>
              </a:rPr>
              <a:t> 및 해제</a:t>
            </a:r>
            <a:r>
              <a:rPr lang="ko-KR" altLang="en-US" dirty="0"/>
              <a:t>할 수 있는</a:t>
            </a:r>
            <a:endParaRPr lang="en-US" altLang="ko-KR" dirty="0"/>
          </a:p>
          <a:p>
            <a:pPr lvl="1"/>
            <a:r>
              <a:rPr lang="ko-KR" altLang="en-US" dirty="0"/>
              <a:t>설정 가능한 </a:t>
            </a:r>
            <a:r>
              <a:rPr lang="ko-KR" altLang="en-US" dirty="0">
                <a:solidFill>
                  <a:srgbClr val="FF0000"/>
                </a:solidFill>
              </a:rPr>
              <a:t>컴퓨팅 리소스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네트워크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서버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스토리지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애플리케이션 및 서비스 등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의 공유 풀</a:t>
            </a:r>
            <a:r>
              <a:rPr lang="ko-KR" altLang="en-US" dirty="0"/>
              <a:t>에 대한</a:t>
            </a:r>
            <a:endParaRPr lang="en-US" altLang="ko-KR" dirty="0"/>
          </a:p>
          <a:p>
            <a:pPr lvl="1"/>
            <a:r>
              <a:rPr lang="ko-KR" altLang="en-US" dirty="0"/>
              <a:t>편리한 </a:t>
            </a:r>
            <a:r>
              <a:rPr lang="ko-KR" altLang="en-US" dirty="0" err="1">
                <a:solidFill>
                  <a:srgbClr val="FF0000"/>
                </a:solidFill>
              </a:rPr>
              <a:t>온디맨드</a:t>
            </a:r>
            <a:r>
              <a:rPr lang="ko-KR" altLang="en-US" dirty="0">
                <a:solidFill>
                  <a:srgbClr val="FF0000"/>
                </a:solidFill>
              </a:rPr>
              <a:t> 네트워크 액세스</a:t>
            </a:r>
            <a:r>
              <a:rPr lang="ko-KR" altLang="en-US" dirty="0"/>
              <a:t>를 가능하게 하는 </a:t>
            </a:r>
            <a:r>
              <a:rPr lang="ko-KR" altLang="en-US" dirty="0">
                <a:solidFill>
                  <a:srgbClr val="FF0000"/>
                </a:solidFill>
              </a:rPr>
              <a:t>모델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This cloud model promotes availability and is composed of five essential characteristics, three service models, and four deployment models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AEA54E-77FF-52BF-7BF7-BC05D945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EAB9FF-82B1-0FF2-8F2E-E62CF136A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31"/>
          <a:stretch/>
        </p:blipFill>
        <p:spPr>
          <a:xfrm>
            <a:off x="705322" y="3636073"/>
            <a:ext cx="10781356" cy="1534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35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62BF-6AF4-2AF0-CD94-C944711F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컴퓨팅</a:t>
            </a:r>
            <a:r>
              <a:rPr lang="en-US" altLang="ko-KR" dirty="0"/>
              <a:t>:</a:t>
            </a:r>
            <a:r>
              <a:rPr lang="ko-KR" altLang="en-US" dirty="0"/>
              <a:t> 주요 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B5511-B3C5-347C-03F7-AEBF6990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온디맨드</a:t>
            </a:r>
            <a:r>
              <a:rPr lang="ko-KR" altLang="en-US" sz="2000" dirty="0"/>
              <a:t> 셀프 서비스</a:t>
            </a:r>
            <a:endParaRPr lang="en-US" altLang="ko-KR" sz="2000" dirty="0"/>
          </a:p>
          <a:p>
            <a:pPr lvl="1"/>
            <a:r>
              <a:rPr lang="ko-KR" altLang="en-US" sz="2000" dirty="0"/>
              <a:t>사용자는 서비스 제공업체와 직접 상호작용 없이 컴퓨팅 자원을 필요에 따라 자동으로 사용할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광범위한 네트워크 액세스</a:t>
            </a:r>
            <a:endParaRPr lang="en-US" altLang="ko-KR" sz="2000" dirty="0"/>
          </a:p>
          <a:p>
            <a:pPr lvl="1"/>
            <a:r>
              <a:rPr lang="ko-KR" altLang="en-US" sz="2000" dirty="0"/>
              <a:t>네트워크를 통해 다양한 플랫폼</a:t>
            </a:r>
            <a:r>
              <a:rPr lang="en-US" altLang="ko-KR" sz="2000" dirty="0"/>
              <a:t>(</a:t>
            </a:r>
            <a:r>
              <a:rPr lang="ko-KR" altLang="en-US" sz="2000" dirty="0"/>
              <a:t>휴대폰</a:t>
            </a:r>
            <a:r>
              <a:rPr lang="en-US" altLang="ko-KR" sz="2000" dirty="0"/>
              <a:t>, </a:t>
            </a:r>
            <a:r>
              <a:rPr lang="ko-KR" altLang="en-US" sz="2000" dirty="0"/>
              <a:t>태블릿</a:t>
            </a:r>
            <a:r>
              <a:rPr lang="en-US" altLang="ko-KR" sz="2000" dirty="0"/>
              <a:t>, </a:t>
            </a:r>
            <a:r>
              <a:rPr lang="ko-KR" altLang="en-US" sz="2000" dirty="0"/>
              <a:t>노트북 등</a:t>
            </a:r>
            <a:r>
              <a:rPr lang="en-US" altLang="ko-KR" sz="2000" dirty="0"/>
              <a:t>)</a:t>
            </a:r>
            <a:r>
              <a:rPr lang="ko-KR" altLang="en-US" sz="2000" dirty="0"/>
              <a:t>에서 기능을 사용할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리소스 </a:t>
            </a:r>
            <a:r>
              <a:rPr lang="ko-KR" altLang="en-US" sz="2000" dirty="0" err="1"/>
              <a:t>풀링</a:t>
            </a:r>
            <a:endParaRPr lang="en-US" altLang="ko-KR" sz="2000" dirty="0"/>
          </a:p>
          <a:p>
            <a:pPr lvl="1"/>
            <a:r>
              <a:rPr lang="ko-KR" altLang="en-US" sz="2000" dirty="0"/>
              <a:t>여러 소비자가 공급자의 컴퓨팅 자원을 공유하며</a:t>
            </a:r>
            <a:r>
              <a:rPr lang="en-US" altLang="ko-KR" sz="2000" dirty="0"/>
              <a:t>, </a:t>
            </a:r>
            <a:r>
              <a:rPr lang="ko-KR" altLang="en-US" sz="2000" dirty="0"/>
              <a:t>위치와 무관하게 동적 할당이 가능하다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빠른 탄력성</a:t>
            </a:r>
            <a:endParaRPr lang="en-US" altLang="ko-KR" sz="2000" dirty="0"/>
          </a:p>
          <a:p>
            <a:pPr lvl="1"/>
            <a:r>
              <a:rPr lang="ko-KR" altLang="en-US" sz="2000" dirty="0"/>
              <a:t>자원을 탄력적으로 할당 및 해제할 수 있어</a:t>
            </a:r>
            <a:r>
              <a:rPr lang="en-US" altLang="ko-KR" sz="2000" dirty="0"/>
              <a:t>, </a:t>
            </a:r>
            <a:r>
              <a:rPr lang="ko-KR" altLang="en-US" sz="2000" dirty="0"/>
              <a:t>수요에 따라 빠르게 확장할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측정된 서비스</a:t>
            </a:r>
            <a:endParaRPr lang="en-US" altLang="ko-KR" sz="2000" dirty="0"/>
          </a:p>
          <a:p>
            <a:pPr lvl="1"/>
            <a:r>
              <a:rPr lang="ko-KR" altLang="en-US" sz="2000" dirty="0"/>
              <a:t>리소스 사용을 모니터링</a:t>
            </a:r>
            <a:r>
              <a:rPr lang="en-US" altLang="ko-KR" sz="2000" dirty="0"/>
              <a:t>, </a:t>
            </a:r>
            <a:r>
              <a:rPr lang="ko-KR" altLang="en-US" sz="2000" dirty="0"/>
              <a:t>제어</a:t>
            </a:r>
            <a:r>
              <a:rPr lang="en-US" altLang="ko-KR" sz="2000" dirty="0"/>
              <a:t>, </a:t>
            </a:r>
            <a:r>
              <a:rPr lang="ko-KR" altLang="en-US" sz="2000" dirty="0"/>
              <a:t>보고하여 서비스 사용의 투명성을 제공한다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C0FB2-23AE-1748-3802-6BCF06CB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218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62BF-6AF4-2AF0-CD94-C944711F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컴퓨팅</a:t>
            </a:r>
            <a:r>
              <a:rPr lang="en-US" altLang="ko-KR" dirty="0"/>
              <a:t>: </a:t>
            </a:r>
            <a:r>
              <a:rPr lang="ko-KR" altLang="en-US" dirty="0"/>
              <a:t>서비스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B5511-B3C5-347C-03F7-AEBF6990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dirty="0"/>
              <a:t>서비스형 소프트웨어</a:t>
            </a:r>
            <a:r>
              <a:rPr lang="en-US" altLang="ko-KR" dirty="0"/>
              <a:t>(SaaS)</a:t>
            </a:r>
          </a:p>
          <a:p>
            <a:pPr lvl="1"/>
            <a:r>
              <a:rPr lang="ko-KR" altLang="en-US" dirty="0"/>
              <a:t>클라우드에서 실행되는 애플리케이션을 웹 브라우저 등을 통해 접근</a:t>
            </a:r>
            <a:endParaRPr lang="en-US" altLang="ko-KR" dirty="0"/>
          </a:p>
          <a:p>
            <a:pPr lvl="1"/>
            <a:r>
              <a:rPr lang="ko-KR" altLang="en-US" dirty="0"/>
              <a:t>기본 인프라</a:t>
            </a:r>
            <a:r>
              <a:rPr lang="en-US" altLang="ko-KR" dirty="0"/>
              <a:t>, </a:t>
            </a:r>
            <a:r>
              <a:rPr lang="ko-KR" altLang="en-US" dirty="0"/>
              <a:t>플랫폼 등은 사용자가 관리하지 않음</a:t>
            </a:r>
            <a:endParaRPr lang="en-US" altLang="ko-KR" dirty="0"/>
          </a:p>
          <a:p>
            <a:r>
              <a:rPr lang="ko-KR" altLang="en-US" dirty="0"/>
              <a:t>서비스형 플랫폼</a:t>
            </a:r>
            <a:r>
              <a:rPr lang="en-US" altLang="ko-KR" dirty="0"/>
              <a:t>(PaaS)</a:t>
            </a:r>
          </a:p>
          <a:p>
            <a:pPr lvl="1"/>
            <a:r>
              <a:rPr lang="ko-KR" altLang="en-US" dirty="0"/>
              <a:t>사용자가 애플리케이션을 클라우드 인프라에 배포하고 관리</a:t>
            </a:r>
            <a:endParaRPr lang="en-US" altLang="ko-KR" dirty="0"/>
          </a:p>
          <a:p>
            <a:pPr lvl="1"/>
            <a:r>
              <a:rPr lang="ko-KR" altLang="en-US" dirty="0"/>
              <a:t>기본 인프라는 공급자가 관리하며 플랫폼을 포함한 애플리케이션 실행 환경 설정은 사용자가 제어</a:t>
            </a:r>
            <a:endParaRPr lang="en-US" altLang="ko-KR" dirty="0"/>
          </a:p>
          <a:p>
            <a:r>
              <a:rPr lang="ko-KR" altLang="en-US" dirty="0"/>
              <a:t>서비스형 인프라</a:t>
            </a:r>
            <a:r>
              <a:rPr lang="en-US" altLang="ko-KR" dirty="0"/>
              <a:t>(IaaS)</a:t>
            </a:r>
          </a:p>
          <a:p>
            <a:pPr lvl="1"/>
            <a:r>
              <a:rPr lang="ko-KR" altLang="en-US" dirty="0"/>
              <a:t>사용자에게 기본 컴퓨팅 자원을 제공하여 운영 체제 및 애플리케이션을 배포</a:t>
            </a:r>
            <a:endParaRPr lang="en-US" altLang="ko-KR" dirty="0"/>
          </a:p>
          <a:p>
            <a:pPr lvl="1"/>
            <a:r>
              <a:rPr lang="ko-KR" altLang="en-US" dirty="0"/>
              <a:t>인프라는 공급자가 관리하지만 운영체제</a:t>
            </a:r>
            <a:r>
              <a:rPr lang="en-US" altLang="ko-KR" dirty="0"/>
              <a:t>, </a:t>
            </a:r>
            <a:r>
              <a:rPr lang="ko-KR" altLang="en-US" dirty="0"/>
              <a:t>플랫폼</a:t>
            </a:r>
            <a:r>
              <a:rPr lang="en-US" altLang="ko-KR" dirty="0"/>
              <a:t>,</a:t>
            </a:r>
            <a:r>
              <a:rPr lang="ko-KR" altLang="en-US" dirty="0"/>
              <a:t> 애플리케이션 실행 환경 설정은 사용자가 제어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C0FB2-23AE-1748-3802-6BCF06CB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56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587EC-365A-E146-1B6A-83029FF2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컴퓨팅</a:t>
            </a:r>
            <a:r>
              <a:rPr lang="en-US" altLang="ko-KR" dirty="0"/>
              <a:t>: </a:t>
            </a:r>
            <a:r>
              <a:rPr lang="ko-KR" altLang="en-US" dirty="0"/>
              <a:t>서비스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64AB78-7E17-C078-37BB-C0266732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7F432EB-884A-2C33-2ACE-AF982AE7F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61" y="965200"/>
            <a:ext cx="11294028" cy="5546725"/>
          </a:xfrm>
        </p:spPr>
      </p:pic>
    </p:spTree>
    <p:extLst>
      <p:ext uri="{BB962C8B-B14F-4D97-AF65-F5344CB8AC3E}">
        <p14:creationId xmlns:p14="http://schemas.microsoft.com/office/powerpoint/2010/main" val="8944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62BF-6AF4-2AF0-CD94-C944711F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클라우드 컴퓨팅</a:t>
            </a:r>
            <a:r>
              <a:rPr lang="en-US" altLang="ko-KR" dirty="0"/>
              <a:t>: </a:t>
            </a:r>
            <a:r>
              <a:rPr lang="ko-KR" altLang="en-US" dirty="0"/>
              <a:t>배포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B5511-B3C5-347C-03F7-AEBF6990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프라이빗</a:t>
            </a:r>
            <a:r>
              <a:rPr lang="ko-KR" altLang="en-US" dirty="0"/>
              <a:t> 클라우드</a:t>
            </a:r>
            <a:endParaRPr lang="en-US" altLang="ko-KR" dirty="0"/>
          </a:p>
          <a:p>
            <a:pPr lvl="1"/>
            <a:r>
              <a:rPr lang="ko-KR" altLang="en-US" dirty="0"/>
              <a:t>단일 조직이 독점적으로 사용하는 클라우드 인프라로</a:t>
            </a:r>
            <a:r>
              <a:rPr lang="en-US" altLang="ko-KR" dirty="0"/>
              <a:t>, </a:t>
            </a:r>
            <a:r>
              <a:rPr lang="ko-KR" altLang="en-US" dirty="0" err="1"/>
              <a:t>온프레미스</a:t>
            </a:r>
            <a:r>
              <a:rPr lang="ko-KR" altLang="en-US" dirty="0"/>
              <a:t> 또는 </a:t>
            </a:r>
            <a:r>
              <a:rPr lang="ko-KR" altLang="en-US" dirty="0" err="1"/>
              <a:t>오프프레미스에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1"/>
            <a:r>
              <a:rPr lang="ko-KR" altLang="en-US" dirty="0"/>
              <a:t>공통 관심사를 가진 여러 조직이 함께 폐쇄적으로 사용</a:t>
            </a:r>
            <a:r>
              <a:rPr lang="en-US" altLang="ko-KR" dirty="0"/>
              <a:t>: </a:t>
            </a:r>
            <a:r>
              <a:rPr lang="ko-KR" altLang="en-US" dirty="0"/>
              <a:t>커뮤니티 클라우드</a:t>
            </a:r>
            <a:endParaRPr lang="en-US" altLang="ko-KR" dirty="0"/>
          </a:p>
          <a:p>
            <a:r>
              <a:rPr lang="ko-KR" altLang="en-US" dirty="0"/>
              <a:t>퍼블릭 클라우드</a:t>
            </a:r>
            <a:endParaRPr lang="en-US" altLang="ko-KR" dirty="0"/>
          </a:p>
          <a:p>
            <a:pPr lvl="1"/>
            <a:r>
              <a:rPr lang="ko-KR" altLang="en-US" dirty="0"/>
              <a:t>일반 대중이 사용할 수 있는 클라우드 인프라로</a:t>
            </a:r>
            <a:r>
              <a:rPr lang="en-US" altLang="ko-KR" dirty="0"/>
              <a:t>, </a:t>
            </a:r>
            <a:r>
              <a:rPr lang="ko-KR" altLang="en-US" dirty="0"/>
              <a:t>클라우드 제공업체의 </a:t>
            </a:r>
            <a:r>
              <a:rPr lang="en-US" altLang="ko-KR" dirty="0"/>
              <a:t>IDC </a:t>
            </a:r>
            <a:r>
              <a:rPr lang="ko-KR" altLang="en-US" dirty="0"/>
              <a:t>내에 위치</a:t>
            </a:r>
            <a:endParaRPr lang="en-US" altLang="ko-KR" dirty="0"/>
          </a:p>
          <a:p>
            <a:r>
              <a:rPr lang="ko-KR" altLang="en-US" dirty="0"/>
              <a:t>하이브리드 클라우드</a:t>
            </a:r>
            <a:endParaRPr lang="en-US" altLang="ko-KR" dirty="0"/>
          </a:p>
          <a:p>
            <a:pPr lvl="1"/>
            <a:r>
              <a:rPr lang="ko-KR" altLang="en-US" dirty="0" err="1"/>
              <a:t>프라이빗</a:t>
            </a:r>
            <a:r>
              <a:rPr lang="en-US" altLang="ko-KR" dirty="0"/>
              <a:t>, </a:t>
            </a:r>
            <a:r>
              <a:rPr lang="ko-KR" altLang="en-US" dirty="0"/>
              <a:t>커뮤니티 또는 퍼블릭 클라우드를 결합하여 데이터 및 애플리케이션 이동성을 제공하는 인프라</a:t>
            </a:r>
            <a:endParaRPr lang="en-US" altLang="ko-KR" dirty="0"/>
          </a:p>
          <a:p>
            <a:r>
              <a:rPr lang="en-US" altLang="ko-KR" dirty="0"/>
              <a:t>(+) </a:t>
            </a:r>
            <a:r>
              <a:rPr lang="ko-KR" altLang="en-US" dirty="0"/>
              <a:t>멀티 클라우드</a:t>
            </a:r>
            <a:endParaRPr lang="en-US" altLang="ko-KR" dirty="0"/>
          </a:p>
          <a:p>
            <a:pPr lvl="1"/>
            <a:r>
              <a:rPr lang="ko-KR" altLang="en-US" dirty="0"/>
              <a:t>동시에 둘 이상의 퍼블릭 클라우드를 사용하는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C0FB2-23AE-1748-3802-6BCF06CB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73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4800" spc="300" dirty="0">
                <a:ln w="12700" cap="sq">
                  <a:solidFill>
                    <a:schemeClr val="tx1"/>
                  </a:solidFill>
                  <a:miter lim="800000"/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800" spc="300" dirty="0">
                <a:ln w="12700" cap="sq">
                  <a:solidFill>
                    <a:schemeClr val="tx1"/>
                  </a:solidFill>
                  <a:miter lim="800000"/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lang="ko-KR" altLang="en-US" sz="1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강의자료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296380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컴퓨팅 구조의 변천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클라우드 정의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컴퓨팅 구조의 변천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827DF-F4B9-06AC-E162-4FFCC4E2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구조의 변천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CDE331-1757-294B-AE7B-9B359675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F31F21-1370-8AFA-A02E-0BD7F6FFE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575" y="965200"/>
            <a:ext cx="6988000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6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9F7E30EA-BA92-EDC2-AE7B-374128C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서비스 인프라 구조의 발전 과정</a:t>
            </a:r>
          </a:p>
        </p:txBody>
      </p:sp>
      <p:pic>
        <p:nvPicPr>
          <p:cNvPr id="2" name="내용 개체 틀 5">
            <a:extLst>
              <a:ext uri="{FF2B5EF4-FFF2-40B4-BE49-F238E27FC236}">
                <a16:creationId xmlns:a16="http://schemas.microsoft.com/office/drawing/2014/main" id="{22AFB5BB-8EBE-405F-3356-6DC18A7B1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840" y="1618700"/>
            <a:ext cx="10411470" cy="4885990"/>
          </a:xfr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8893672-2C82-508E-108D-EB7E45F4E11E}"/>
              </a:ext>
            </a:extLst>
          </p:cNvPr>
          <p:cNvSpPr txBox="1">
            <a:spLocks/>
          </p:cNvSpPr>
          <p:nvPr/>
        </p:nvSpPr>
        <p:spPr>
          <a:xfrm>
            <a:off x="1205063" y="979639"/>
            <a:ext cx="9503418" cy="5765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>
                <a:solidFill>
                  <a:srgbClr val="FF0000"/>
                </a:solidFill>
              </a:rPr>
              <a:t>전통적 구조          →</a:t>
            </a:r>
            <a:r>
              <a:rPr lang="en-US" altLang="ko-KR" b="1" dirty="0">
                <a:solidFill>
                  <a:srgbClr val="FF0000"/>
                </a:solidFill>
              </a:rPr>
              <a:t>            </a:t>
            </a:r>
            <a:r>
              <a:rPr lang="ko-KR" altLang="en-US" b="1" dirty="0">
                <a:solidFill>
                  <a:srgbClr val="FF0000"/>
                </a:solidFill>
              </a:rPr>
              <a:t>가상화 구조           →           클라우드 구조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ADA3C907-A0C3-3420-8A69-95A4B08C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 인프라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82E6F-9757-E96A-1F4E-336E4FF4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서비스 별로 독립된 물리 서버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문제점</a:t>
            </a:r>
            <a:endParaRPr lang="en-US" altLang="ko-KR" dirty="0"/>
          </a:p>
          <a:p>
            <a:pPr lvl="1"/>
            <a:r>
              <a:rPr lang="ko-KR" altLang="en-US" dirty="0"/>
              <a:t>높은 구축 및 운영 비용</a:t>
            </a:r>
            <a:endParaRPr lang="en-US" altLang="ko-KR" dirty="0"/>
          </a:p>
          <a:p>
            <a:pPr lvl="1"/>
            <a:r>
              <a:rPr lang="ko-KR" altLang="en-US" dirty="0"/>
              <a:t>낮은 서버 사용률 </a:t>
            </a:r>
            <a:r>
              <a:rPr lang="en-US" altLang="ko-KR" dirty="0"/>
              <a:t>(10~20%)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구축 </a:t>
            </a:r>
            <a:r>
              <a:rPr lang="en-US" altLang="ko-KR" dirty="0"/>
              <a:t>2000</a:t>
            </a:r>
            <a:r>
              <a:rPr lang="ko-KR" altLang="en-US" dirty="0"/>
              <a:t>만원</a:t>
            </a:r>
            <a:r>
              <a:rPr lang="en-US" altLang="ko-KR" dirty="0"/>
              <a:t>, </a:t>
            </a:r>
            <a:r>
              <a:rPr lang="ko-KR" altLang="en-US" dirty="0"/>
              <a:t>유지비 </a:t>
            </a:r>
            <a:r>
              <a:rPr lang="en-US" altLang="ko-KR" dirty="0"/>
              <a:t>200</a:t>
            </a:r>
            <a:r>
              <a:rPr lang="ko-KR" altLang="en-US" dirty="0"/>
              <a:t>만원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연구소</a:t>
            </a:r>
            <a:r>
              <a:rPr lang="en-US" altLang="ko-KR" dirty="0"/>
              <a:t>: 1000</a:t>
            </a:r>
            <a:r>
              <a:rPr lang="ko-KR" altLang="en-US" dirty="0"/>
              <a:t>만원 서버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유지보수</a:t>
            </a:r>
            <a:endParaRPr lang="en-US" altLang="ko-KR" dirty="0"/>
          </a:p>
          <a:p>
            <a:pPr lvl="1"/>
            <a:r>
              <a:rPr lang="en-US" altLang="ko-KR" dirty="0"/>
              <a:t>B</a:t>
            </a:r>
            <a:r>
              <a:rPr lang="ko-KR" altLang="en-US" dirty="0"/>
              <a:t>연구소</a:t>
            </a:r>
            <a:r>
              <a:rPr lang="en-US" altLang="ko-KR" dirty="0"/>
              <a:t>: 1000</a:t>
            </a:r>
            <a:r>
              <a:rPr lang="ko-KR" altLang="en-US" dirty="0"/>
              <a:t>만원 서버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유지보수</a:t>
            </a:r>
          </a:p>
          <a:p>
            <a:pPr lvl="1"/>
            <a:r>
              <a:rPr lang="en-US" altLang="ko-KR" dirty="0"/>
              <a:t>(+) </a:t>
            </a:r>
            <a:r>
              <a:rPr lang="ko-KR" altLang="en-US" dirty="0"/>
              <a:t>각 연구소마다 인프라 관리 인력 필요 →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889CC3-48F7-AE18-207F-EFD239035D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r="72713"/>
          <a:stretch/>
        </p:blipFill>
        <p:spPr>
          <a:xfrm>
            <a:off x="9175750" y="1484313"/>
            <a:ext cx="3016250" cy="5184775"/>
          </a:xfrm>
        </p:spPr>
      </p:pic>
    </p:spTree>
    <p:extLst>
      <p:ext uri="{BB962C8B-B14F-4D97-AF65-F5344CB8AC3E}">
        <p14:creationId xmlns:p14="http://schemas.microsoft.com/office/powerpoint/2010/main" val="208806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ADA3C907-A0C3-3420-8A69-95A4B08C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 인프라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82E6F-9757-E96A-1F4E-336E4FF4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물리 서버를 가상화하고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여러 개의 가상 서버</a:t>
            </a:r>
            <a:r>
              <a:rPr lang="en-US" altLang="ko-KR" dirty="0"/>
              <a:t>(VM) </a:t>
            </a:r>
            <a:r>
              <a:rPr lang="ko-KR" altLang="en-US" dirty="0"/>
              <a:t>를 생성하여 독립적으로 사용</a:t>
            </a:r>
            <a:endParaRPr lang="en-US" altLang="ko-KR" dirty="0"/>
          </a:p>
          <a:p>
            <a:r>
              <a:rPr lang="ko-KR" altLang="en-US" dirty="0"/>
              <a:t>장단점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장점</a:t>
            </a:r>
            <a:r>
              <a:rPr lang="en-US" altLang="ko-KR" dirty="0"/>
              <a:t>)</a:t>
            </a:r>
            <a:r>
              <a:rPr lang="ko-KR" altLang="en-US" dirty="0"/>
              <a:t>구축 및 운영 비용 절감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장점</a:t>
            </a:r>
            <a:r>
              <a:rPr lang="en-US" altLang="ko-KR" dirty="0"/>
              <a:t>) </a:t>
            </a:r>
            <a:r>
              <a:rPr lang="ko-KR" altLang="en-US" dirty="0"/>
              <a:t>성능 저하 거의 없음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단점</a:t>
            </a:r>
            <a:r>
              <a:rPr lang="en-US" altLang="ko-KR" dirty="0"/>
              <a:t>) </a:t>
            </a:r>
            <a:r>
              <a:rPr lang="ko-KR" altLang="en-US" dirty="0"/>
              <a:t>가상 서버 관리에 전문성 필요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구축 비용 </a:t>
            </a:r>
            <a:r>
              <a:rPr lang="en-US" altLang="ko-KR" dirty="0"/>
              <a:t>50% </a:t>
            </a:r>
            <a:r>
              <a:rPr lang="ko-KR" altLang="en-US" dirty="0"/>
              <a:t>절감</a:t>
            </a:r>
            <a:r>
              <a:rPr lang="en-US" altLang="ko-KR" dirty="0"/>
              <a:t>, </a:t>
            </a:r>
            <a:r>
              <a:rPr lang="ko-KR" altLang="en-US" dirty="0"/>
              <a:t>유지 비용 동일</a:t>
            </a:r>
            <a:endParaRPr lang="en-US" altLang="ko-KR" dirty="0"/>
          </a:p>
          <a:p>
            <a:pPr lvl="1"/>
            <a:r>
              <a:rPr lang="ko-KR" altLang="en-US" dirty="0"/>
              <a:t>공동활용 서버</a:t>
            </a:r>
            <a:r>
              <a:rPr lang="en-US" altLang="ko-KR" dirty="0"/>
              <a:t>: 1000</a:t>
            </a:r>
            <a:r>
              <a:rPr lang="ko-KR" altLang="en-US" dirty="0"/>
              <a:t>만원 서버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유지보수</a:t>
            </a:r>
            <a:endParaRPr lang="en-US" altLang="ko-KR" dirty="0"/>
          </a:p>
          <a:p>
            <a:pPr lvl="1"/>
            <a:r>
              <a:rPr lang="ko-KR" altLang="en-US" dirty="0"/>
              <a:t>가상화 </a:t>
            </a:r>
            <a:r>
              <a:rPr lang="en-US" altLang="ko-KR" dirty="0"/>
              <a:t>SW: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구독</a:t>
            </a:r>
            <a:endParaRPr lang="en-US" altLang="ko-KR" dirty="0"/>
          </a:p>
          <a:p>
            <a:pPr lvl="1"/>
            <a:r>
              <a:rPr lang="en-US" altLang="ko-KR" dirty="0"/>
              <a:t>A, B</a:t>
            </a:r>
            <a:r>
              <a:rPr lang="ko-KR" altLang="en-US" dirty="0"/>
              <a:t>연구소는 각각의 가상 서버를 활용</a:t>
            </a:r>
            <a:endParaRPr lang="en-US" altLang="ko-KR" dirty="0"/>
          </a:p>
          <a:p>
            <a:pPr lvl="1"/>
            <a:r>
              <a:rPr lang="en-US" altLang="ko-KR" dirty="0"/>
              <a:t>(+) </a:t>
            </a:r>
            <a:r>
              <a:rPr lang="ko-KR" altLang="en-US" dirty="0"/>
              <a:t>가상화 시스템 관리를 위한 전문 인력 필요  → </a:t>
            </a:r>
            <a:r>
              <a:rPr lang="en-US" altLang="ko-KR" dirty="0"/>
              <a:t>1</a:t>
            </a:r>
            <a:r>
              <a:rPr lang="ko-KR" altLang="en-US" dirty="0"/>
              <a:t>명</a:t>
            </a:r>
          </a:p>
          <a:p>
            <a:pPr lvl="1"/>
            <a:endParaRPr lang="ko-KR" altLang="en-US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55889CC3-48F7-AE18-207F-EFD239035D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30401" t="-619" r="36916" b="619"/>
          <a:stretch/>
        </p:blipFill>
        <p:spPr>
          <a:xfrm>
            <a:off x="8582025" y="1484313"/>
            <a:ext cx="3609975" cy="5184775"/>
          </a:xfrm>
        </p:spPr>
      </p:pic>
    </p:spTree>
    <p:extLst>
      <p:ext uri="{BB962C8B-B14F-4D97-AF65-F5344CB8AC3E}">
        <p14:creationId xmlns:p14="http://schemas.microsoft.com/office/powerpoint/2010/main" val="394001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ADA3C907-A0C3-3420-8A69-95A4B08C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82E6F-9757-E96A-1F4E-336E4FF4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가상화된</a:t>
            </a:r>
            <a:r>
              <a:rPr lang="ko-KR" altLang="en-US" dirty="0"/>
              <a:t> 서버에 자동화된 관리 서비스 추가</a:t>
            </a:r>
            <a:endParaRPr lang="en-US" altLang="ko-KR" dirty="0"/>
          </a:p>
          <a:p>
            <a:pPr lvl="1"/>
            <a:r>
              <a:rPr lang="ko-KR" altLang="en-US" dirty="0"/>
              <a:t>접근 권한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사용량 관리</a:t>
            </a:r>
            <a:r>
              <a:rPr lang="en-US" altLang="ko-KR" dirty="0"/>
              <a:t>, </a:t>
            </a:r>
            <a:r>
              <a:rPr lang="ko-KR" altLang="en-US" dirty="0"/>
              <a:t>비용 책정 등</a:t>
            </a:r>
            <a:endParaRPr lang="en-US" altLang="ko-KR" dirty="0"/>
          </a:p>
          <a:p>
            <a:pPr lvl="1"/>
            <a:r>
              <a:rPr lang="ko-KR" altLang="en-US" dirty="0"/>
              <a:t>여러 부처</a:t>
            </a:r>
            <a:r>
              <a:rPr lang="en-US" altLang="ko-KR" dirty="0"/>
              <a:t>,</a:t>
            </a:r>
            <a:r>
              <a:rPr lang="ko-KR" altLang="en-US" dirty="0"/>
              <a:t> 다수의 사용자가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가상 서버를 생성하여 독립적으로 사용 가능</a:t>
            </a:r>
            <a:endParaRPr lang="en-US" altLang="ko-KR" dirty="0"/>
          </a:p>
          <a:p>
            <a:r>
              <a:rPr lang="ko-KR" altLang="en-US" dirty="0"/>
              <a:t>장단점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장점</a:t>
            </a:r>
            <a:r>
              <a:rPr lang="en-US" altLang="ko-KR" dirty="0"/>
              <a:t>) </a:t>
            </a:r>
            <a:r>
              <a:rPr lang="ko-KR" altLang="en-US" dirty="0"/>
              <a:t>다수의 </a:t>
            </a:r>
            <a:r>
              <a:rPr lang="ko-KR" altLang="en-US" dirty="0" err="1"/>
              <a:t>비전문</a:t>
            </a:r>
            <a:r>
              <a:rPr lang="ko-KR" altLang="en-US" dirty="0"/>
              <a:t> 사용자가 자유롭게 활용 가능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단점</a:t>
            </a:r>
            <a:r>
              <a:rPr lang="en-US" altLang="ko-KR" dirty="0"/>
              <a:t>) </a:t>
            </a:r>
            <a:r>
              <a:rPr lang="ko-KR" altLang="en-US" dirty="0"/>
              <a:t>관리 서비스 구축으로 인한 비용 증가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가상화 구조와 비교 시</a:t>
            </a:r>
            <a:r>
              <a:rPr lang="en-US" altLang="ko-KR" dirty="0"/>
              <a:t>, </a:t>
            </a:r>
            <a:r>
              <a:rPr lang="ko-KR" altLang="en-US" dirty="0"/>
              <a:t>구축</a:t>
            </a:r>
            <a:r>
              <a:rPr lang="en-US" altLang="ko-KR" dirty="0"/>
              <a:t>〮</a:t>
            </a:r>
            <a:r>
              <a:rPr lang="ko-KR" altLang="en-US" dirty="0"/>
              <a:t>운영비 다소 증가</a:t>
            </a:r>
            <a:endParaRPr lang="en-US" altLang="ko-KR" dirty="0"/>
          </a:p>
          <a:p>
            <a:pPr lvl="1"/>
            <a:r>
              <a:rPr lang="ko-KR" altLang="en-US" dirty="0"/>
              <a:t>공동활용 서버</a:t>
            </a:r>
            <a:r>
              <a:rPr lang="en-US" altLang="ko-KR" dirty="0"/>
              <a:t>: 1000</a:t>
            </a:r>
            <a:r>
              <a:rPr lang="ko-KR" altLang="en-US" dirty="0"/>
              <a:t>만원 서버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100</a:t>
            </a:r>
            <a:r>
              <a:rPr lang="ko-KR" altLang="en-US" dirty="0"/>
              <a:t>만원 유지보수</a:t>
            </a:r>
            <a:endParaRPr lang="en-US" altLang="ko-KR" dirty="0"/>
          </a:p>
          <a:p>
            <a:pPr lvl="1"/>
            <a:r>
              <a:rPr lang="ko-KR" altLang="en-US" dirty="0"/>
              <a:t>클라우드 </a:t>
            </a:r>
            <a:r>
              <a:rPr lang="en-US" altLang="ko-KR" dirty="0"/>
              <a:t>SW: </a:t>
            </a:r>
            <a:r>
              <a:rPr lang="ko-KR" altLang="en-US" dirty="0" err="1"/>
              <a:t>구축비</a:t>
            </a:r>
            <a:r>
              <a:rPr lang="ko-KR" altLang="en-US" dirty="0"/>
              <a:t> </a:t>
            </a:r>
            <a:r>
              <a:rPr lang="en-US" altLang="ko-KR" dirty="0"/>
              <a:t>500</a:t>
            </a:r>
            <a:r>
              <a:rPr lang="ko-KR" altLang="en-US" dirty="0"/>
              <a:t>만원</a:t>
            </a:r>
            <a:r>
              <a:rPr lang="en-US" altLang="ko-KR" dirty="0"/>
              <a:t>, </a:t>
            </a:r>
            <a:r>
              <a:rPr lang="ko-KR" altLang="en-US" dirty="0"/>
              <a:t>연간 </a:t>
            </a:r>
            <a:r>
              <a:rPr lang="en-US" altLang="ko-KR" dirty="0"/>
              <a:t>150</a:t>
            </a:r>
            <a:r>
              <a:rPr lang="ko-KR" altLang="en-US" dirty="0"/>
              <a:t>만원 유지보수</a:t>
            </a:r>
            <a:endParaRPr lang="en-US" altLang="ko-KR" dirty="0"/>
          </a:p>
          <a:p>
            <a:pPr lvl="1"/>
            <a:r>
              <a:rPr lang="en-US" altLang="ko-KR" dirty="0"/>
              <a:t>(+) </a:t>
            </a:r>
            <a:r>
              <a:rPr lang="ko-KR" altLang="en-US" dirty="0"/>
              <a:t>클라우드 시스템 관리 및 운영을 위한 전문 인력 필요</a:t>
            </a:r>
            <a:endParaRPr lang="en-US" altLang="ko-KR" dirty="0"/>
          </a:p>
          <a:p>
            <a:pPr lvl="2"/>
            <a:r>
              <a:rPr lang="ko-KR" altLang="en-US" dirty="0"/>
              <a:t>사용자가 늘어나면 그에 따라 인력 확충 필요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889CC3-48F7-AE18-207F-EFD239035D6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66273" t="-541" r="1044" b="541"/>
          <a:stretch/>
        </p:blipFill>
        <p:spPr>
          <a:xfrm>
            <a:off x="8582025" y="1484313"/>
            <a:ext cx="3609975" cy="5184775"/>
          </a:xfrm>
        </p:spPr>
      </p:pic>
    </p:spTree>
    <p:extLst>
      <p:ext uri="{BB962C8B-B14F-4D97-AF65-F5344CB8AC3E}">
        <p14:creationId xmlns:p14="http://schemas.microsoft.com/office/powerpoint/2010/main" val="144617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11074-48DF-F385-E4A1-3493DC0E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컴퓨팅 구조의 변천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8EF3A-7104-C2DE-AE35-A76C5862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43AD90-67DC-A228-36FE-7B9E2415F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935" y="965200"/>
            <a:ext cx="7423280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9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7646</TotalTime>
  <Words>862</Words>
  <Application>Microsoft Office PowerPoint</Application>
  <PresentationFormat>와이드스크린</PresentationFormat>
  <Paragraphs>132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KoPubWorld돋움체 Light</vt:lpstr>
      <vt:lpstr>맑은 고딕</vt:lpstr>
      <vt:lpstr>KoPub돋움체 Bold</vt:lpstr>
      <vt:lpstr>KoPubWorld돋움체 Bold</vt:lpstr>
      <vt:lpstr>Wingdings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컴퓨팅 구조의 변천 </vt:lpstr>
      <vt:lpstr>컴퓨팅 구조의 변천</vt:lpstr>
      <vt:lpstr>IT서비스 인프라 구조의 발전 과정</vt:lpstr>
      <vt:lpstr>전통적 인프라 구조</vt:lpstr>
      <vt:lpstr>가상화 인프라 구조</vt:lpstr>
      <vt:lpstr>클라우드 구조</vt:lpstr>
      <vt:lpstr>컴퓨팅 구조의 변천</vt:lpstr>
      <vt:lpstr>컴퓨팅 구조의 변천</vt:lpstr>
      <vt:lpstr>2. 클라우드 정의</vt:lpstr>
      <vt:lpstr>클라우드 정의</vt:lpstr>
      <vt:lpstr>클라우드 정의: 우리나라</vt:lpstr>
      <vt:lpstr>클라우드 정의: 미국 국립표준기술연구소 (NIST)</vt:lpstr>
      <vt:lpstr>클라우드 컴퓨팅: 주요 속성</vt:lpstr>
      <vt:lpstr>클라우드 컴퓨팅: 서비스 모델</vt:lpstr>
      <vt:lpstr>클라우드 컴퓨팅: 서비스 모델</vt:lpstr>
      <vt:lpstr>클라우드 컴퓨팅: 배포 모델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199</cp:revision>
  <cp:lastPrinted>2022-12-21T02:49:19Z</cp:lastPrinted>
  <dcterms:created xsi:type="dcterms:W3CDTF">2022-12-19T00:58:46Z</dcterms:created>
  <dcterms:modified xsi:type="dcterms:W3CDTF">2024-09-10T00:44:11Z</dcterms:modified>
</cp:coreProperties>
</file>